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9" r:id="rId9"/>
    <p:sldId id="4370" r:id="rId10"/>
    <p:sldId id="4371"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18" autoAdjust="0"/>
    <p:restoredTop sz="75264" autoAdjust="0"/>
  </p:normalViewPr>
  <p:slideViewPr>
    <p:cSldViewPr snapToGrid="0">
      <p:cViewPr>
        <p:scale>
          <a:sx n="101" d="100"/>
          <a:sy n="101" d="100"/>
        </p:scale>
        <p:origin x="144" y="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12/5/19 11:43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12/5/19 11:43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One type of permissions supported by the Microsoft identity platform is the delegated permission, also referred to as on behalf of permissions. Delegated permissions are permissions grated by a user or administrator to an app to allow the app act on behalf of the user.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12/5/19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request delegated permissions and enable users to grant them to applications with either static or dynamic consent.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12/5/19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r>
              <a:rPr lang="en-US" dirty="0"/>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p>
          <a:p>
            <a:endParaRPr lang="en-US" dirty="0"/>
          </a:p>
          <a:p>
            <a:r>
              <a:rPr lang="en-US" dirty="0"/>
              <a:t>For example, a user can grant an app the delegated permissions **</a:t>
            </a:r>
            <a:r>
              <a:rPr lang="en-US" dirty="0" err="1"/>
              <a:t>User.Read</a:t>
            </a:r>
            <a:r>
              <a:rPr lang="en-US" dirty="0"/>
              <a:t>**, that enables the user of the app to sign in and read the user's profile, and **</a:t>
            </a:r>
            <a:r>
              <a:rPr lang="en-US" dirty="0" err="1"/>
              <a:t>User.ReadBasic.All</a:t>
            </a:r>
            <a:r>
              <a:rPr lang="en-US" dirty="0"/>
              <a:t>**, that allows the user of the app to read basic profile information about all users in the organization. Only an administrator can grant the **</a:t>
            </a:r>
            <a:r>
              <a:rPr lang="en-US" dirty="0" err="1"/>
              <a:t>User.Read.All</a:t>
            </a:r>
            <a:r>
              <a:rPr lang="en-US" dirty="0"/>
              <a:t>** permission that allows the user of the app to read the full profile information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11:52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769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has not previously granted the permission to the app or an administrator hasn't consented on behalf of all user's in the organization, when a user signs-in to an app they're prompted with the consent dialog.</a:t>
            </a:r>
          </a:p>
          <a:p>
            <a:endParaRPr lang="en-US" dirty="0"/>
          </a:p>
          <a:p>
            <a:r>
              <a:rPr lang="en-US" dirty="0"/>
              <a:t>When the user selects the **Accept** button, the consent settings are saved and the user won't be prompted again.</a:t>
            </a:r>
          </a:p>
          <a:p>
            <a:endParaRPr lang="en-US" dirty="0"/>
          </a:p>
          <a:p>
            <a:r>
              <a:rPr lang="en-US" dirty="0"/>
              <a:t>There are two ways to define the permissions an app needs that drives what permissions are listed in the consent dialog. These two approaches are called static and dynamic consent.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68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static consent, the permissions are defined in the app's registration within the Azure AD admin center.</a:t>
            </a:r>
          </a:p>
          <a:p>
            <a:endParaRPr lang="en-US" dirty="0"/>
          </a:p>
          <a:p>
            <a:r>
              <a:rPr lang="en-US" dirty="0"/>
              <a:t>The static consent approach is how the Microsoft identity v1.0 authorize endpoint worked. All permissions an application used needed to be defined ahead of time. When users signed in, they would have to consent to all permission requests.</a:t>
            </a:r>
          </a:p>
          <a:p>
            <a:endParaRPr lang="en-US" dirty="0"/>
          </a:p>
          <a:p>
            <a:r>
              <a:rPr lang="en-US" dirty="0"/>
              <a:t>This approach also enables administrators to consent on behalf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12:00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09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en-US" dirty="0"/>
          </a:p>
          <a:p>
            <a:r>
              <a:rPr lang="en-US" dirty="0"/>
              <a:t>A scope value of **https://</a:t>
            </a:r>
            <a:r>
              <a:rPr lang="en-US" dirty="0" err="1"/>
              <a:t>graph.microsoft.com</a:t>
            </a:r>
            <a:r>
              <a:rPr lang="en-US" dirty="0"/>
              <a:t>/.default** is functionally the same as the v1.0 endpoints **resource=https://</a:t>
            </a:r>
            <a:r>
              <a:rPr lang="en-US" dirty="0" err="1"/>
              <a:t>graph.microsoft.com</a:t>
            </a:r>
            <a:r>
              <a:rPr lang="en-US" dirty="0"/>
              <a:t>**. This scope requests an access token with the scopes on Microsoft Graph that the application has registered for in the Azure portal.</a:t>
            </a:r>
          </a:p>
          <a:p>
            <a:endParaRPr lang="en-US" dirty="0"/>
          </a:p>
          <a:p>
            <a:r>
              <a:rPr lang="en-US" dirty="0"/>
              <a:t>The `/.default` scope should be used with apps that use the OAuth 2.0 client credentials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12:05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8956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to static consent is dynamic consent. This was introduced in the Microsoft identity v2.0 endpoint. With this option, permissions don't need to be specified in the app registration in the Azure AD admin center.</a:t>
            </a:r>
          </a:p>
          <a:p>
            <a:endParaRPr lang="en-US" dirty="0"/>
          </a:p>
          <a:p>
            <a:r>
              <a:rPr lang="en-US" dirty="0"/>
              <a:t>Each time the app requests an access token, it specifies the permissions it needs in the `scope` property. If the user hasn't already consented to those permissions, they'll go through the consent experience for the additional permissions.</a:t>
            </a:r>
          </a:p>
          <a:p>
            <a:endParaRPr lang="en-US" dirty="0"/>
          </a:p>
          <a:p>
            <a:r>
              <a:rPr lang="en-US" dirty="0"/>
              <a:t>Dynamic consent enables developers to only ask users for the permissions the app needs at that time. For example, at sign-in the app can request minimal profile information, but later request additional permissions to do more advanced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12:09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460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raph.microsoft.com/.defaul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Delegated </a:t>
            </a:r>
            <a:br>
              <a:rPr lang="en-US" dirty="0"/>
            </a:br>
            <a:r>
              <a:rPr lang="en-US" dirty="0"/>
              <a:t>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Delegated permissions</a:t>
            </a:r>
            <a:endParaRPr lang="en-US" dirty="0"/>
          </a:p>
          <a:p>
            <a:pPr>
              <a:spcBef>
                <a:spcPts val="1200"/>
              </a:spcBef>
            </a:pPr>
            <a:endParaRPr lang="en-US" sz="2000" dirty="0"/>
          </a:p>
          <a:p>
            <a:pPr>
              <a:spcBef>
                <a:spcPts val="1200"/>
              </a:spcBef>
            </a:pPr>
            <a:r>
              <a:rPr lang="en-US" b="1" dirty="0"/>
              <a:t>User consent</a:t>
            </a:r>
            <a:endParaRPr lang="en-US" dirty="0"/>
          </a:p>
          <a:p>
            <a:pPr>
              <a:spcBef>
                <a:spcPts val="1200"/>
              </a:spcBef>
            </a:pPr>
            <a:endParaRPr lang="en-US" sz="2000" dirty="0"/>
          </a:p>
          <a:p>
            <a:pPr>
              <a:spcBef>
                <a:spcPts val="1200"/>
              </a:spcBef>
            </a:pPr>
            <a:r>
              <a:rPr lang="en-US" b="1" dirty="0"/>
              <a:t>Static consent</a:t>
            </a:r>
            <a:endParaRPr lang="en-US" dirty="0"/>
          </a:p>
          <a:p>
            <a:pPr>
              <a:spcBef>
                <a:spcPts val="1200"/>
              </a:spcBef>
            </a:pPr>
            <a:endParaRPr lang="en-US" sz="2000" dirty="0"/>
          </a:p>
          <a:p>
            <a:pPr>
              <a:spcBef>
                <a:spcPts val="1200"/>
              </a:spcBef>
            </a:pPr>
            <a:r>
              <a:rPr lang="en-US" b="1" dirty="0"/>
              <a:t>The /.default scope</a:t>
            </a:r>
            <a:endParaRPr lang="en-US" dirty="0"/>
          </a:p>
          <a:p>
            <a:pPr>
              <a:spcBef>
                <a:spcPts val="1200"/>
              </a:spcBef>
            </a:pPr>
            <a:endParaRPr lang="en-US" sz="2000" dirty="0"/>
          </a:p>
          <a:p>
            <a:pPr>
              <a:spcBef>
                <a:spcPts val="1200"/>
              </a:spcBef>
            </a:pPr>
            <a:r>
              <a:rPr lang="en-US" b="1" dirty="0"/>
              <a:t>Dynamic consent</a:t>
            </a:r>
            <a:endParaRPr lang="en-US" dirty="0"/>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p:txBody>
          <a:bodyPr/>
          <a:lstStyle/>
          <a:p>
            <a:r>
              <a:rPr lang="en-US" dirty="0"/>
              <a:t>Delegated permissions</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65138" y="1919804"/>
            <a:ext cx="11533187" cy="4308872"/>
          </a:xfrm>
        </p:spPr>
        <p:txBody>
          <a:bodyPr/>
          <a:lstStyle/>
          <a:p>
            <a:r>
              <a:rPr lang="en-US" dirty="0"/>
              <a:t>Delegated permissions are used by apps that have a signed-in user present</a:t>
            </a:r>
          </a:p>
          <a:p>
            <a:endParaRPr lang="en-US" dirty="0"/>
          </a:p>
          <a:p>
            <a:r>
              <a:rPr lang="en-US" dirty="0"/>
              <a:t>Either the user or an administrator consents to the permissions the app requests</a:t>
            </a:r>
          </a:p>
          <a:p>
            <a:endParaRPr lang="en-US" dirty="0"/>
          </a:p>
          <a:p>
            <a:r>
              <a:rPr lang="en-US" dirty="0"/>
              <a:t>App is then delegated permission to act on behalf of the signed-in user</a:t>
            </a:r>
          </a:p>
          <a:p>
            <a:endParaRPr lang="en-US" dirty="0"/>
          </a:p>
          <a:p>
            <a:r>
              <a:rPr lang="en-US" dirty="0"/>
              <a:t>Important to note – users do not grant apps permission; they grant the </a:t>
            </a:r>
            <a:br>
              <a:rPr lang="en-US" dirty="0"/>
            </a:br>
            <a:r>
              <a:rPr lang="en-US" dirty="0"/>
              <a:t>app ability to act on their behalf</a:t>
            </a:r>
          </a:p>
          <a:p>
            <a:endParaRPr lang="en-US" dirty="0"/>
          </a:p>
          <a:p>
            <a:r>
              <a:rPr lang="en-US" dirty="0"/>
              <a:t>Some permissions can not be granted by a user and must be granted by an administrator:</a:t>
            </a:r>
          </a:p>
          <a:p>
            <a:pPr marL="342900" indent="-342900">
              <a:buFont typeface="Arial" panose="020B0604020202020204" pitchFamily="34" charset="0"/>
              <a:buChar char="•"/>
            </a:pPr>
            <a:r>
              <a:rPr lang="en-US" dirty="0"/>
              <a:t>User grantable permissions: </a:t>
            </a:r>
            <a:r>
              <a:rPr lang="en-US" b="1" dirty="0" err="1"/>
              <a:t>User.Read</a:t>
            </a:r>
            <a:r>
              <a:rPr lang="en-US" b="1" dirty="0"/>
              <a:t> </a:t>
            </a:r>
            <a:r>
              <a:rPr lang="en-US" dirty="0"/>
              <a:t>&amp; </a:t>
            </a:r>
            <a:r>
              <a:rPr lang="en-US" b="1" dirty="0" err="1"/>
              <a:t>User.ReadBasic.All</a:t>
            </a:r>
            <a:endParaRPr lang="en-US" b="1" dirty="0"/>
          </a:p>
          <a:p>
            <a:pPr marL="342900" indent="-342900">
              <a:buFont typeface="Arial" panose="020B0604020202020204" pitchFamily="34" charset="0"/>
              <a:buChar char="•"/>
            </a:pPr>
            <a:r>
              <a:rPr lang="en-US" dirty="0"/>
              <a:t>Administrator grantable permissions: </a:t>
            </a:r>
            <a:r>
              <a:rPr lang="en-US" b="1" dirty="0" err="1"/>
              <a:t>User.Read.All</a:t>
            </a:r>
            <a:endParaRPr lang="en-US" b="1" dirty="0"/>
          </a:p>
        </p:txBody>
      </p:sp>
    </p:spTree>
    <p:extLst>
      <p:ext uri="{BB962C8B-B14F-4D97-AF65-F5344CB8AC3E}">
        <p14:creationId xmlns:p14="http://schemas.microsoft.com/office/powerpoint/2010/main" val="8202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en-US" dirty="0"/>
              <a:t>User consent</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65139" y="1919804"/>
            <a:ext cx="7396162" cy="3447098"/>
          </a:xfrm>
        </p:spPr>
        <p:txBody>
          <a:bodyPr/>
          <a:lstStyle/>
          <a:p>
            <a:r>
              <a:rPr lang="en-US" dirty="0"/>
              <a:t>If user / administrator hasn’t granted permission when requesting an access token, the user is presented consent dialog</a:t>
            </a:r>
          </a:p>
          <a:p>
            <a:endParaRPr lang="en-US" dirty="0"/>
          </a:p>
          <a:p>
            <a:r>
              <a:rPr lang="en-US" dirty="0"/>
              <a:t>Selecting </a:t>
            </a:r>
            <a:r>
              <a:rPr lang="en-US" b="1" dirty="0"/>
              <a:t>Accept</a:t>
            </a:r>
            <a:r>
              <a:rPr lang="en-US" dirty="0"/>
              <a:t> records the consent and user won’t be prompted for the permissions again</a:t>
            </a:r>
          </a:p>
          <a:p>
            <a:endParaRPr lang="en-US" dirty="0"/>
          </a:p>
          <a:p>
            <a:r>
              <a:rPr lang="en-US" dirty="0"/>
              <a:t>Two ways to define permissions that drive what is listed in the consent dialog:</a:t>
            </a:r>
          </a:p>
          <a:p>
            <a:pPr marL="342900" indent="-342900">
              <a:buFont typeface="Arial" panose="020B0604020202020204" pitchFamily="34" charset="0"/>
              <a:buChar char="•"/>
            </a:pPr>
            <a:r>
              <a:rPr lang="en-US" dirty="0"/>
              <a:t>Static consent</a:t>
            </a:r>
          </a:p>
          <a:p>
            <a:pPr marL="342900" indent="-342900">
              <a:buFont typeface="Arial" panose="020B0604020202020204" pitchFamily="34" charset="0"/>
              <a:buChar char="•"/>
            </a:pPr>
            <a:r>
              <a:rPr lang="en-US" dirty="0"/>
              <a:t>Dynamic consent</a:t>
            </a:r>
          </a:p>
        </p:txBody>
      </p:sp>
      <p:pic>
        <p:nvPicPr>
          <p:cNvPr id="7" name="Picture 6">
            <a:extLst>
              <a:ext uri="{FF2B5EF4-FFF2-40B4-BE49-F238E27FC236}">
                <a16:creationId xmlns:a16="http://schemas.microsoft.com/office/drawing/2014/main" id="{5ECB4CED-4283-9E4B-8EDE-CA4BDFD1496B}"/>
              </a:ext>
            </a:extLst>
          </p:cNvPr>
          <p:cNvPicPr>
            <a:picLocks noChangeAspect="1"/>
          </p:cNvPicPr>
          <p:nvPr/>
        </p:nvPicPr>
        <p:blipFill>
          <a:blip r:embed="rId3"/>
          <a:stretch>
            <a:fillRect/>
          </a:stretch>
        </p:blipFill>
        <p:spPr>
          <a:xfrm>
            <a:off x="8069263" y="1790700"/>
            <a:ext cx="4004853" cy="3871912"/>
          </a:xfrm>
          <a:prstGeom prst="rect">
            <a:avLst/>
          </a:prstGeom>
        </p:spPr>
      </p:pic>
    </p:spTree>
    <p:extLst>
      <p:ext uri="{BB962C8B-B14F-4D97-AF65-F5344CB8AC3E}">
        <p14:creationId xmlns:p14="http://schemas.microsoft.com/office/powerpoint/2010/main" val="3361953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p:txBody>
          <a:bodyPr/>
          <a:lstStyle/>
          <a:p>
            <a:r>
              <a:rPr lang="en-US" dirty="0"/>
              <a:t>Static consent</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65138" y="1919804"/>
            <a:ext cx="11533187" cy="1046440"/>
          </a:xfrm>
        </p:spPr>
        <p:txBody>
          <a:bodyPr/>
          <a:lstStyle/>
          <a:p>
            <a:r>
              <a:rPr lang="en-US" dirty="0"/>
              <a:t>Permissions defined in the app registration within Azure AD admin center</a:t>
            </a:r>
          </a:p>
          <a:p>
            <a:endParaRPr lang="en-US" dirty="0"/>
          </a:p>
          <a:p>
            <a:r>
              <a:rPr lang="en-US" dirty="0"/>
              <a:t>Enables administrators to consent on behalf of all users in the organization</a:t>
            </a:r>
          </a:p>
        </p:txBody>
      </p:sp>
      <p:pic>
        <p:nvPicPr>
          <p:cNvPr id="7" name="Picture 6">
            <a:extLst>
              <a:ext uri="{FF2B5EF4-FFF2-40B4-BE49-F238E27FC236}">
                <a16:creationId xmlns:a16="http://schemas.microsoft.com/office/drawing/2014/main" id="{BC27AE0E-39D7-2F47-845F-96FD5F7168A9}"/>
              </a:ext>
            </a:extLst>
          </p:cNvPr>
          <p:cNvPicPr>
            <a:picLocks noChangeAspect="1"/>
          </p:cNvPicPr>
          <p:nvPr/>
        </p:nvPicPr>
        <p:blipFill>
          <a:blip r:embed="rId3"/>
          <a:stretch>
            <a:fillRect/>
          </a:stretch>
        </p:blipFill>
        <p:spPr>
          <a:xfrm>
            <a:off x="1411637" y="3563816"/>
            <a:ext cx="6657626" cy="3129084"/>
          </a:xfrm>
          <a:prstGeom prst="rect">
            <a:avLst/>
          </a:prstGeom>
        </p:spPr>
      </p:pic>
      <p:pic>
        <p:nvPicPr>
          <p:cNvPr id="9" name="Picture 8">
            <a:extLst>
              <a:ext uri="{FF2B5EF4-FFF2-40B4-BE49-F238E27FC236}">
                <a16:creationId xmlns:a16="http://schemas.microsoft.com/office/drawing/2014/main" id="{1E80F64B-42CE-BE4A-AA3D-4664D2C9EF45}"/>
              </a:ext>
            </a:extLst>
          </p:cNvPr>
          <p:cNvPicPr>
            <a:picLocks noChangeAspect="1"/>
          </p:cNvPicPr>
          <p:nvPr/>
        </p:nvPicPr>
        <p:blipFill>
          <a:blip r:embed="rId4"/>
          <a:stretch>
            <a:fillRect/>
          </a:stretch>
        </p:blipFill>
        <p:spPr>
          <a:xfrm>
            <a:off x="6478587" y="3375758"/>
            <a:ext cx="5476875" cy="3505200"/>
          </a:xfrm>
          <a:prstGeom prst="rect">
            <a:avLst/>
          </a:prstGeom>
        </p:spPr>
      </p:pic>
    </p:spTree>
    <p:extLst>
      <p:ext uri="{BB962C8B-B14F-4D97-AF65-F5344CB8AC3E}">
        <p14:creationId xmlns:p14="http://schemas.microsoft.com/office/powerpoint/2010/main" val="556404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en-US" dirty="0"/>
              <a:t>The special /.default scope</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65138" y="1919804"/>
            <a:ext cx="11533187" cy="3200876"/>
          </a:xfrm>
        </p:spPr>
        <p:txBody>
          <a:bodyPr/>
          <a:lstStyle/>
          <a:p>
            <a:r>
              <a:rPr lang="en-US" dirty="0"/>
              <a:t>When requesting permissions, if the </a:t>
            </a:r>
            <a:r>
              <a:rPr lang="en-US" b="1" dirty="0"/>
              <a:t>/.default</a:t>
            </a:r>
            <a:r>
              <a:rPr lang="en-US" dirty="0"/>
              <a:t> scope represents all static permissions defined in app registration in the Azure AD admin center</a:t>
            </a:r>
          </a:p>
          <a:p>
            <a:endParaRPr lang="en-US" dirty="0"/>
          </a:p>
          <a:p>
            <a:r>
              <a:rPr lang="en-US" dirty="0"/>
              <a:t>Added to simplify the migration of apps from Microsoft identity v1.0 =&gt; v2.0 endpoint</a:t>
            </a:r>
          </a:p>
          <a:p>
            <a:endParaRPr lang="en-US" dirty="0"/>
          </a:p>
          <a:p>
            <a:r>
              <a:rPr lang="en-US" dirty="0"/>
              <a:t>Include it on the end of the resource:</a:t>
            </a:r>
          </a:p>
          <a:p>
            <a:pPr marL="342900" indent="-342900">
              <a:buFont typeface="Arial" panose="020B0604020202020204" pitchFamily="34" charset="0"/>
              <a:buChar char="•"/>
            </a:pPr>
            <a:r>
              <a:rPr lang="en-US" dirty="0">
                <a:hlinkClick r:id="rId3"/>
              </a:rPr>
              <a:t>https://graph.microsoft.com/.default</a:t>
            </a:r>
            <a:endParaRPr lang="en-US" dirty="0"/>
          </a:p>
          <a:p>
            <a:endParaRPr lang="en-US" dirty="0"/>
          </a:p>
          <a:p>
            <a:r>
              <a:rPr lang="en-US" dirty="0"/>
              <a:t>The </a:t>
            </a:r>
            <a:r>
              <a:rPr lang="en-US" b="1" dirty="0"/>
              <a:t>/.default</a:t>
            </a:r>
            <a:r>
              <a:rPr lang="en-US" dirty="0"/>
              <a:t> scope must be used for apps that implement the OAuth 2.0 client credentials flow</a:t>
            </a:r>
          </a:p>
        </p:txBody>
      </p:sp>
    </p:spTree>
    <p:extLst>
      <p:ext uri="{BB962C8B-B14F-4D97-AF65-F5344CB8AC3E}">
        <p14:creationId xmlns:p14="http://schemas.microsoft.com/office/powerpoint/2010/main" val="23184913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en-US" dirty="0"/>
              <a:t>Dynamic consent</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65138" y="1919804"/>
            <a:ext cx="11533187" cy="3570208"/>
          </a:xfrm>
        </p:spPr>
        <p:txBody>
          <a:bodyPr/>
          <a:lstStyle/>
          <a:p>
            <a:r>
              <a:rPr lang="en-US" dirty="0"/>
              <a:t>Introduced in the Microsoft identity v2.0 endpoint</a:t>
            </a:r>
          </a:p>
          <a:p>
            <a:endParaRPr lang="en-US" dirty="0"/>
          </a:p>
          <a:p>
            <a:r>
              <a:rPr lang="en-US" dirty="0"/>
              <a:t>Permissions don’t need to be specified in the app registration in the Azure AD admin center</a:t>
            </a:r>
          </a:p>
          <a:p>
            <a:endParaRPr lang="en-US" dirty="0"/>
          </a:p>
          <a:p>
            <a:r>
              <a:rPr lang="en-US" dirty="0"/>
              <a:t>Each time app requests an access token, specifies the permissions it needs on the </a:t>
            </a:r>
            <a:r>
              <a:rPr lang="en-US" dirty="0">
                <a:latin typeface="Courier New" panose="02070309020205020404" pitchFamily="49" charset="0"/>
                <a:cs typeface="Courier New" panose="02070309020205020404" pitchFamily="49" charset="0"/>
              </a:rPr>
              <a:t>scope</a:t>
            </a:r>
            <a:r>
              <a:rPr lang="en-US" dirty="0"/>
              <a:t> property</a:t>
            </a:r>
          </a:p>
          <a:p>
            <a:endParaRPr lang="en-US" dirty="0"/>
          </a:p>
          <a:p>
            <a:r>
              <a:rPr lang="en-US" dirty="0"/>
              <a:t>If user hasn’t previously consented to the permission, they are prompted to accept them</a:t>
            </a:r>
          </a:p>
          <a:p>
            <a:endParaRPr lang="en-US" dirty="0"/>
          </a:p>
          <a:p>
            <a:r>
              <a:rPr lang="en-US" dirty="0"/>
              <a:t>Enables developers to ask users for only the permissions the app needs at that time, incrementally asking for more permissions as needed</a:t>
            </a:r>
          </a:p>
        </p:txBody>
      </p:sp>
    </p:spTree>
    <p:extLst>
      <p:ext uri="{BB962C8B-B14F-4D97-AF65-F5344CB8AC3E}">
        <p14:creationId xmlns:p14="http://schemas.microsoft.com/office/powerpoint/2010/main" val="2273530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1322</Words>
  <Application>Microsoft Macintosh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Delegated  Permissions and Consent</vt:lpstr>
      <vt:lpstr>Overview</vt:lpstr>
      <vt:lpstr>Delegated permissions</vt:lpstr>
      <vt:lpstr>User consent</vt:lpstr>
      <vt:lpstr>Static consent</vt:lpstr>
      <vt:lpstr>The special /.default scope</vt:lpstr>
      <vt:lpstr>Dynamic consent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2019-12-05T11:11:22Z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